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4" r:id="rId2"/>
    <p:sldId id="340" r:id="rId3"/>
    <p:sldId id="341" r:id="rId4"/>
    <p:sldId id="342" r:id="rId5"/>
    <p:sldId id="343" r:id="rId6"/>
    <p:sldId id="345" r:id="rId7"/>
    <p:sldId id="346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8" r:id="rId24"/>
    <p:sldId id="363" r:id="rId25"/>
    <p:sldId id="364" r:id="rId26"/>
    <p:sldId id="365" r:id="rId27"/>
    <p:sldId id="366" r:id="rId28"/>
    <p:sldId id="367" r:id="rId29"/>
    <p:sldId id="280" r:id="rId3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7" autoAdjust="0"/>
    <p:restoredTop sz="77778" autoAdjust="0"/>
  </p:normalViewPr>
  <p:slideViewPr>
    <p:cSldViewPr snapToGrid="0">
      <p:cViewPr varScale="1">
        <p:scale>
          <a:sx n="89" d="100"/>
          <a:sy n="89" d="100"/>
        </p:scale>
        <p:origin x="12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00ED7-3DDF-4BC8-9D54-B0029E170195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E68F8-386E-47C5-A26C-6C59098101C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713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EB94C-3707-F91B-9763-3DDB0AD67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CE6123-9EF3-FA4E-5DE9-DF1939B98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5B39F2-3B0C-258E-E274-9424B6B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501FD-0972-FF79-3C18-B0A2D06E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55F078-4A0E-54ED-05C1-0EC08002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6927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DFDFF-183F-7A67-55C3-38C80AB1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87E185-9EBF-C431-7806-4A1EF84DE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B3D8BB-8310-A11C-3F32-298191F7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C67DE-95DD-3C65-E665-10A66B1E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EC9D6-1E2B-0250-6C99-413A4515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582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1C6B1-4A12-DC36-1668-10FB4BBA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6DFE5B-C339-DDE3-9642-1F64C898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BB9B8-8DB1-FFC8-D588-3C2DC409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CD8210-5BDF-0FD5-D410-7BEDB76E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57260-B711-26C1-4DA8-CF946598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806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E0848-0F4D-F348-6055-286FBF2C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E4ED6C-A76B-9DC3-3C7D-9B5B02B0F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C2A197-86A3-1B59-A47E-1FB2AE24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2D2409-C5C1-87FD-8C19-5809575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37258E-DDE2-E87A-FF59-454E90B0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094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5633B-7CA0-6FC8-891C-114BAD3D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EE1B7-771C-9484-2CDB-B3FAF14EB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B37D11-7FB9-8ECC-0D66-5C85B34D3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1161EC-6108-D2BC-51FF-EE9EF58A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56A131-37D7-C5E6-8EC5-C1F530CE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147F1D-9BC3-5186-BEFA-2FFC1849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0748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F7094-7825-26D8-55B1-D77BC738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0E71A-A7CC-E545-9A3A-1CE45070E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F8FAED-6CE8-1EE0-4A3C-783AF2103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D701B6-6763-EF3D-5278-EC32B0150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112E33-E405-6AA6-EA15-6F4E874B5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387E00-143A-4345-FA34-1AF6D0BB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6FDC3E-A0F1-E8CA-F410-AF29CBB7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87AB45-0C89-A634-A22B-E1AB7571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366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24DA3-62B1-D2B1-4AD7-89ABFE0E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F5FEB9-5494-BC1E-CEDA-8841E9A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1DA1DB-66D2-A8F1-855E-73C12338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DCCC8A-FB6B-8435-CC1E-7366529D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2920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6107AF9-E6C2-BA5F-0F38-B2344E4C5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BA6B45-29A9-79B1-0363-8DDA10CC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A9B0EC-AB29-1E70-EE2B-4CC547B2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483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62242-E3A1-7A48-8C42-718FA6E3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6C100E-7CEC-930C-C8AE-13C45D4F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8628AF-F221-65F3-82F7-6BBE5D19E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DB7F2F-8285-B0D6-D6DF-5A9BE2ED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61ED55-01D1-E6B3-8FE2-41A37E03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F969EB-C27F-9D98-BA77-B86F9F97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646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3DCD6-AA28-FFDC-72C0-7070D1A1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BB1BFF-D47A-E213-25EF-F6E59ABC8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2E4EFD-D376-8EF3-D262-B6A8786A6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9A0E02-6265-51F1-8E13-7716F7372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79C7EB-7814-6CCB-4995-5DB671E3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87DAFC-DFAB-0ABC-EAEC-21E182C9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871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2BC22-3262-2FBE-0658-3BC6B149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CF4DEB-EC54-9B91-1FC4-705914B1C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C4D636-BC9D-90B5-E15C-D44736F23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972C6-827D-4722-8CF4-85226C7D58C7}" type="datetimeFigureOut">
              <a:rPr lang="x-none" smtClean="0"/>
              <a:pPr/>
              <a:t>25.04.2023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3D790D-4B7B-EB75-211D-610D0E35F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B6A189-4FFD-3BD9-152B-CE625A4CE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48E69-E4EC-412F-9F91-9FFFC8AA4859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176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8302" y="379828"/>
            <a:ext cx="10997222" cy="6038023"/>
          </a:xfrm>
        </p:spPr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kk-K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№ 14. </a:t>
            </a:r>
            <a:endParaRPr lang="ru-RU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личностно - ориентированного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развивающего обучения</a:t>
            </a:r>
            <a:r>
              <a:rPr lang="ru-RU" dirty="0"/>
              <a:t>.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Учить и воспитать всех сразу нельзя.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Ювелирная работа по созданию личности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 от взрослого индивидуального подхода…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Серийное производство в воспитании себя не оправдало. </a:t>
            </a:r>
          </a:p>
        </p:txBody>
      </p:sp>
      <p:pic>
        <p:nvPicPr>
          <p:cNvPr id="1026" name="Picture 2" descr="https://top-fon.com/uploads/posts/2023-01/1674694162_top-fon-com-p-chelovek-dlya-prezentatsii-kartinki-bez-fo-3.jpg">
            <a:extLst>
              <a:ext uri="{FF2B5EF4-FFF2-40B4-BE49-F238E27FC236}">
                <a16:creationId xmlns:a16="http://schemas.microsoft.com/office/drawing/2014/main" id="{67612B44-76D3-421B-964C-0E9C4CC8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3" y="1976794"/>
            <a:ext cx="1801641" cy="217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914E1792-81FA-16BC-C9FF-E8DDC9F8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Принцип сотрудничества распространяется на все виды отношений субъектов педагогического процесса. </a:t>
            </a:r>
          </a:p>
          <a:p>
            <a:pPr marL="0" indent="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Отношение «учитель — ученик» реализуется в формах сотоварищества, партнерства, союза старшего и более опытного с младшим, менее опытным (но обладающим преимуществами молодости); </a:t>
            </a:r>
          </a:p>
          <a:p>
            <a:pPr marL="0" indent="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отношение «ученик — ученик» — в общей жизнедеятельности школьных коллективов в формах содружества, соучастия, сопереживания, сотворчества,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соуправления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Кроме того, отношения сотрудничества устанавливаются между администрацией, учителями, учащимися, а также между школьным коллективом и окружающей социальной средой (семьей, общественными, трудовыми организациями 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дргими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Раскроем фундаментальные идеи педагогики сотрудничества (см. таблицу 12, с. 29).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84714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Кесте 4">
            <a:extLst>
              <a:ext uri="{FF2B5EF4-FFF2-40B4-BE49-F238E27FC236}">
                <a16:creationId xmlns:a16="http://schemas.microsoft.com/office/drawing/2014/main" id="{7A5B59D9-4431-AA6C-E30E-720012A4A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473679"/>
              </p:ext>
            </p:extLst>
          </p:nvPr>
        </p:nvGraphicFramePr>
        <p:xfrm>
          <a:off x="451821" y="398033"/>
          <a:ext cx="5013063" cy="59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3063">
                  <a:extLst>
                    <a:ext uri="{9D8B030D-6E8A-4147-A177-3AD203B41FA5}">
                      <a16:colId xmlns:a16="http://schemas.microsoft.com/office/drawing/2014/main" val="3550227860"/>
                    </a:ext>
                  </a:extLst>
                </a:gridCol>
              </a:tblGrid>
              <a:tr h="4645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Гуманно-личностный подход к ученику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1881"/>
                  </a:ext>
                </a:extLst>
              </a:tr>
              <a:tr h="509191">
                <a:tc>
                  <a:txBody>
                    <a:bodyPr/>
                    <a:lstStyle/>
                    <a:p>
                      <a:endParaRPr lang="ru-KZ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20322"/>
                  </a:ext>
                </a:extLst>
              </a:tr>
              <a:tr h="50221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Личностная направленность учебно-воспитательного процесса школы, признание личности как цели образования. Гуманизация и демократизация педагогических отношений; отказ от прямого принуждения как метода, не дающего результатов в обучении и воспитании.  Осознание необходимости и важности формирования положительной Я-концепции у субъектов педагогического процесса</a:t>
                      </a:r>
                      <a:endParaRPr lang="ru-KZ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KZ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17558"/>
                  </a:ext>
                </a:extLst>
              </a:tr>
            </a:tbl>
          </a:graphicData>
        </a:graphic>
      </p:graphicFrame>
      <p:graphicFrame>
        <p:nvGraphicFramePr>
          <p:cNvPr id="7" name="Кесте 7">
            <a:extLst>
              <a:ext uri="{FF2B5EF4-FFF2-40B4-BE49-F238E27FC236}">
                <a16:creationId xmlns:a16="http://schemas.microsoft.com/office/drawing/2014/main" id="{B47F19F6-AB3C-47A7-B840-77464B7AD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39938"/>
              </p:ext>
            </p:extLst>
          </p:nvPr>
        </p:nvGraphicFramePr>
        <p:xfrm>
          <a:off x="5464884" y="398031"/>
          <a:ext cx="5873675" cy="5995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3675">
                  <a:extLst>
                    <a:ext uri="{9D8B030D-6E8A-4147-A177-3AD203B41FA5}">
                      <a16:colId xmlns:a16="http://schemas.microsoft.com/office/drawing/2014/main" val="3250204974"/>
                    </a:ext>
                  </a:extLst>
                </a:gridCol>
              </a:tblGrid>
              <a:tr h="427993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Содержание обучения как средство развития личности</a:t>
                      </a:r>
                      <a:endParaRPr lang="ru-KZ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43084"/>
                  </a:ext>
                </a:extLst>
              </a:tr>
              <a:tr h="404215">
                <a:tc>
                  <a:txBody>
                    <a:bodyPr/>
                    <a:lstStyle/>
                    <a:p>
                      <a:endParaRPr lang="ru-K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31659"/>
                  </a:ext>
                </a:extLst>
              </a:tr>
              <a:tr h="4951633">
                <a:tc>
                  <a:txBody>
                    <a:bodyPr/>
                    <a:lstStyle/>
                    <a:p>
                      <a:r>
                        <a:rPr lang="ru-RU" dirty="0"/>
                        <a:t>Содержание обучения не является самодовлеющей целью школы; особый упор делается на формирование обобщенных знаний, умений, навыков, способов мышления.  Важными принципами обучения являются вариативность, дифференциация и интеграция. Используется положительная стимуляция учебно-познавательной деятельности учащихся.  Авторские дидактические идеи педагогов-новаторов («опорные сигналы» В. Ф. Шаталова, «опережающее обучение» С. Н. Лысенковой, «развитие творческих и исполнительских способностей учащихся» И. П. Волкова, «литература как человековедение» Е. Н. Ильина и другие) и усовершенствованные ими методы и формы учебно-воспитательного процесса составили дидактический активизирующий и развивающий комплекс педагогики сотрудничества</a:t>
                      </a:r>
                      <a:endParaRPr lang="ru-K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6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39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Кесте 4">
            <a:extLst>
              <a:ext uri="{FF2B5EF4-FFF2-40B4-BE49-F238E27FC236}">
                <a16:creationId xmlns:a16="http://schemas.microsoft.com/office/drawing/2014/main" id="{1836E2F8-7A48-13AA-BFCC-796E80C96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633713"/>
              </p:ext>
            </p:extLst>
          </p:nvPr>
        </p:nvGraphicFramePr>
        <p:xfrm>
          <a:off x="957431" y="774549"/>
          <a:ext cx="10396369" cy="5120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569">
                  <a:extLst>
                    <a:ext uri="{9D8B030D-6E8A-4147-A177-3AD203B41FA5}">
                      <a16:colId xmlns:a16="http://schemas.microsoft.com/office/drawing/2014/main" val="272385058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806030774"/>
                    </a:ext>
                  </a:extLst>
                </a:gridCol>
              </a:tblGrid>
              <a:tr h="1372285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Превращение «школы знания» в «школу воспитания»</a:t>
                      </a:r>
                      <a:endParaRPr lang="ru-KZ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err="1">
                          <a:solidFill>
                            <a:schemeClr val="tx1"/>
                          </a:solidFill>
                        </a:rPr>
                        <a:t>Педагогизация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 окружающей среды</a:t>
                      </a:r>
                      <a:endParaRPr lang="ru-KZ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36252"/>
                  </a:ext>
                </a:extLst>
              </a:tr>
              <a:tr h="3748356">
                <a:tc>
                  <a:txBody>
                    <a:bodyPr/>
                    <a:lstStyle/>
                    <a:p>
                      <a:r>
                        <a:rPr lang="ru-RU" dirty="0"/>
                        <a:t>Концепция воспитания основывается на идеях: </a:t>
                      </a:r>
                    </a:p>
                    <a:p>
                      <a:r>
                        <a:rPr lang="ru-RU" dirty="0"/>
                        <a:t>- актуализации личности  ученика; </a:t>
                      </a:r>
                    </a:p>
                    <a:p>
                      <a:r>
                        <a:rPr lang="ru-RU" dirty="0"/>
                        <a:t>- формирования общечеловеческих ценностей; </a:t>
                      </a:r>
                    </a:p>
                    <a:p>
                      <a:r>
                        <a:rPr lang="ru-RU" dirty="0"/>
                        <a:t>- развития способностей  детей; </a:t>
                      </a:r>
                    </a:p>
                    <a:p>
                      <a:r>
                        <a:rPr lang="ru-RU" dirty="0"/>
                        <a:t>- сочетания коллективного </a:t>
                      </a:r>
                    </a:p>
                    <a:p>
                      <a:r>
                        <a:rPr lang="ru-RU" dirty="0"/>
                        <a:t>и индивидуального воспитания; </a:t>
                      </a:r>
                    </a:p>
                    <a:p>
                      <a:r>
                        <a:rPr lang="ru-RU" dirty="0"/>
                        <a:t>- постановки «трудной  цели»; </a:t>
                      </a:r>
                    </a:p>
                    <a:p>
                      <a:r>
                        <a:rPr lang="ru-RU" dirty="0"/>
                        <a:t>-  возрождения национальных и культурных </a:t>
                      </a:r>
                    </a:p>
                    <a:p>
                      <a:r>
                        <a:rPr lang="ru-RU" dirty="0"/>
                        <a:t>традиций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Школа занимает ведущее положение среди </a:t>
                      </a:r>
                    </a:p>
                    <a:p>
                      <a:r>
                        <a:rPr lang="ru-RU" dirty="0"/>
                        <a:t>других институтов воспитания. </a:t>
                      </a:r>
                    </a:p>
                    <a:p>
                      <a:r>
                        <a:rPr lang="ru-RU" dirty="0"/>
                        <a:t>- Результаты воспитания </a:t>
                      </a:r>
                    </a:p>
                    <a:p>
                      <a:r>
                        <a:rPr lang="ru-RU" dirty="0"/>
                        <a:t>определяются совместными действиями школы, семьи и социального </a:t>
                      </a:r>
                    </a:p>
                    <a:p>
                      <a:r>
                        <a:rPr lang="ru-RU" dirty="0"/>
                        <a:t>окружения. </a:t>
                      </a:r>
                    </a:p>
                    <a:p>
                      <a:r>
                        <a:rPr lang="ru-RU" dirty="0"/>
                        <a:t>- Компетентное управление школой, сотрудничество с родителями </a:t>
                      </a:r>
                    </a:p>
                    <a:p>
                      <a:r>
                        <a:rPr lang="ru-RU" dirty="0"/>
                        <a:t>и другими институтами </a:t>
                      </a:r>
                    </a:p>
                    <a:p>
                      <a:r>
                        <a:rPr lang="ru-RU" dirty="0"/>
                        <a:t>социализации, деятельность которых должна </a:t>
                      </a:r>
                    </a:p>
                    <a:p>
                      <a:r>
                        <a:rPr lang="ru-RU" dirty="0"/>
                        <a:t>быть организована с позиций педагогической </a:t>
                      </a:r>
                    </a:p>
                    <a:p>
                      <a:r>
                        <a:rPr lang="ru-RU" dirty="0"/>
                        <a:t>целесообразности</a:t>
                      </a:r>
                      <a:endParaRPr lang="ru-K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652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83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4CC81CFB-D0E7-0BA7-D4AD-EDC1B0ED2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913"/>
            <a:ext cx="10515600" cy="559605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Рассмотрим, как реализовались идеи педагогики сотрудничества в технологиях обучения учителей-новаторов Е. Н. Ильина, С. Н. Лысенковой.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особенностью авторской методики преподавания литературы, разработанной учителем из Санкт-Петербурга Е. Н. Ильиным, является реализация на уроке принципа обучающего воспитания. Он убежден, что результаты урока измеряются не только учебными показателями, но прежде и больше — морально-этическим, душевным настроем ученика, самой его готовностью и в жизни быть таким, как в классе.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Личностный подход как принцип педагогики Е. Н. Ильин выразил формулой: «любить — понимать — принимать — сострадать — помогать». Урок литературы строится по законам искусства, так как его основой выступает художественный анализ художественного произведения, при этом срабатывает «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трех О: очаровать книгой, окрылить героем, обворожить писателем».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технологии Е. Н. Ильина урок литературы предстает в нескольких ипостасях (см. схему 30). 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4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азмұн 3">
            <a:extLst>
              <a:ext uri="{FF2B5EF4-FFF2-40B4-BE49-F238E27FC236}">
                <a16:creationId xmlns:a16="http://schemas.microsoft.com/office/drawing/2014/main" id="{3B6FB666-5C08-5448-357E-887F7C119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734" y="494852"/>
            <a:ext cx="9509760" cy="56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2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азмұн 3">
            <a:extLst>
              <a:ext uri="{FF2B5EF4-FFF2-40B4-BE49-F238E27FC236}">
                <a16:creationId xmlns:a16="http://schemas.microsoft.com/office/drawing/2014/main" id="{EB57C784-FCD7-2F85-3BDF-6CCDF4D4B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584" y="365760"/>
            <a:ext cx="9509760" cy="58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66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B6090D70-FE50-840D-C065-5DC4224B6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91"/>
            <a:ext cx="10515600" cy="5938221"/>
          </a:xfrm>
        </p:spPr>
        <p:txBody>
          <a:bodyPr>
            <a:noAutofit/>
          </a:bodyPr>
          <a:lstStyle/>
          <a:p>
            <a:pPr marL="0"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убеждению Е. Н. Ильина, каждое художественное произведение, включенное в учебную программу, содержит большое количество нравственных проблем. Поэтому ведущим методом обучения является метод постановки вопросов-проблем нравственного характера. Используя логику «деталь — вопрос — проблема», педагог создает проблемную ситуацию на уроке. При этом важно, чтобы вопрос был личностно значимым (жгучим, злободневным) для современных учащихся, обращенным к конкретному ученику класса, а разрешение проблемы, содержащейся в вопросе, требовало бы тщательного изучения литературного произведения, учебника, дополнительной,  справочной литературы или других источников.</a:t>
            </a:r>
          </a:p>
          <a:p>
            <a:pPr marL="0"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Другой стороной технологии Е. Н. Ильина является изучение учащихся. Это помогает учителю понять, что необходимо каждому из них для дальнейшего нравственного развития, а затем «устроить неожиданную встречу с литературным двойником». </a:t>
            </a:r>
          </a:p>
          <a:p>
            <a:pPr marL="0"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вопросов-проблем Е. Н. Ильин организует в форме группового поиска, обсуждения, дискуссии. Педагог считает, что многие функции учителя можно и нужно передавать учащимся. Это рождает у них чувство ответственности и требовательности к самим себе. Его ученики проверяют друг у друга тетради, сочинения, выполняют роли консультантов, рецензентов, осуществляют самооценку и т. п. В помощь им он разработал систему советов (например, как писать сочинения), таблицу проверочных знаков для рецензирования сочинений и т. п.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4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1002522C-3773-7B53-9515-5ADC5379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38"/>
            <a:ext cx="10515600" cy="5983325"/>
          </a:xfrm>
        </p:spPr>
        <p:txBody>
          <a:bodyPr>
            <a:normAutofit fontScale="62500" lnSpcReduction="20000"/>
          </a:bodyPr>
          <a:lstStyle/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Основу концепции С. Н. Лысенковой составляют следующие теоретические положения: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Сочетание ранее приобретенных и новых знаний посредством опережающего, «пробно-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порциального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включения последующего материала;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перспективы перед учащимися. Последовательность, системность содержания учебного материала; оптимальное соотношение теоретических и прикладных знаний.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Особое внимание уделяется усвоению понятий и правил в процессе их применения, что исключает зазубривание; концентрация усилий на овладении трудными вопросами; развитие высокого темпа учебно-познавательной деятельности.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Дифференциация и индивидуализация обучения, доступность заданий для каждого; объяснение трудностей и ошибок, самоконтроль и самопроверка, развитие зоркости в восприятии и применении правил; постепенный переход к полной самостоятельности в учении.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Уважение личности ученика; стремление не допустить пробелов в учении, предупредить ошибки, укрепить уверенность в успехе, пробудить радость учения, устойчивое желание учиться.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комфортной обстановки в классе: доброжелательность, взаимопомощь,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взаимообучение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(через знающего ученика учить незнающего).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Учение школьника — его главный труд, поэтому методика обучения — это и методика воспитания. Учебный материал должен давать возможность на каждом уроке поразмышлять с учащимися на самые разные волнующие детей проблемы их повседневной жизни (о дружбе, отношении к окружающим людям, труду, природе, жизни класса, школы, страны и т. п.). </a:t>
            </a:r>
          </a:p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Перспективно-опережающее обучение, опорные схемы и «комментируемое управление» — «три кита» (С. Н. Лысенкова) рассматриваемой технологии (см. таблицу 13)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8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5C093F67-9F3D-2525-6440-A65AA4E65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094"/>
            <a:ext cx="10515600" cy="5692869"/>
          </a:xfrm>
        </p:spPr>
        <p:txBody>
          <a:bodyPr/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Перспективно-опережающее обучение.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С. Н. Лысенкова успешно реализовала в начальных классах идею Л. С. Выготского о необходимости обучения учащихся в «зоне ближайшего развития».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принцип С. Н. Лысенковой — «от перспективы к опережению». Перспективная подготовка заключается в попутном прохождении трудных тем путем их приближения к изучаемому на уроке материалу. После такой перспективной работы объяснение материала по этой теме носит характер обобщения и итогового закрепления и не занимает много времени. Учитель не только не чувствует недостаток времени на изучение тем, но и в некоторых случаях получает его избыток, что и является фактическим опережением в прохождении программы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07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AF4C4DA9-977C-4BA8-2C09-3708D3E6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9017"/>
            <a:ext cx="10515600" cy="715384"/>
          </a:xfrm>
        </p:spPr>
        <p:txBody>
          <a:bodyPr>
            <a:normAutofit/>
          </a:bodyPr>
          <a:lstStyle/>
          <a:p>
            <a:r>
              <a:rPr lang="ru-RU" sz="3600" b="1" dirty="0"/>
              <a:t>Опорные схемы</a:t>
            </a:r>
            <a:endParaRPr lang="ru-KZ" sz="3600" b="1" dirty="0"/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89C80EFA-270B-A2A0-117D-FB41B646F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9" y="753035"/>
            <a:ext cx="11263255" cy="5905949"/>
          </a:xfrm>
        </p:spPr>
        <p:txBody>
          <a:bodyPr>
            <a:noAutofit/>
          </a:bodyPr>
          <a:lstStyle/>
          <a:p>
            <a:pPr marL="0" indent="360000" algn="just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Серьезные затруднения учащиеся начальной школы испытывают при переходе от яркой, доступной наглядности к более сложному материалу, требующему умения рассуждать. Для того чтобы включить каждого ученика в активную познавательную деятельность на всех уроках, довести представления по изучаемой теме до формирования понятий и умений, С. Н. Лысенкова использует в своей работе опорные схемы (опоры). Это выводы, которые рождаются на глазах учеников в процессе объяснения и оформляются в виде таблиц, карточек, наборного полотна, чертежа, рисунка. Ученики избавляются от механического зазубривания правил и формулировок, так как усваивают их осмысленно: составляют правило или выполняют практическое задание по данной им схеме. 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— алгоритм рассуждения и доказательства. После того как материал усвоен и приобретен навык работы, она становится ненужной и снимается. С помощью опор можно своевременно предупредить ошибку, проработать допущенную ошибку, провести профилактическое обобщенное повторение. Схемы выполняют свою функцию в том случае, если они постоянно подключаются к работе на уроке, а не висят как плакаты</a:t>
            </a:r>
            <a:endParaRPr lang="ru-K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9D322F15-CA53-5F2F-DF38-59BE32F0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975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Личностно ориентированный подход в педагогике. Технологии личностно ориентированного обучения. </a:t>
            </a:r>
          </a:p>
          <a:p>
            <a:pPr marL="514350" indent="-51435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Педагогика сотрудничества: концептуальные основы, дидактический активизирующий и развивающие комплексы. </a:t>
            </a:r>
          </a:p>
          <a:p>
            <a:pPr marL="514350" indent="-51435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Гуманно-личностная технология Ш. А. Амонашвили. </a:t>
            </a:r>
          </a:p>
          <a:p>
            <a:pPr marL="514350" indent="-51435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Развивающее обучение в образовательном процессе. </a:t>
            </a:r>
          </a:p>
          <a:p>
            <a:pPr marL="514350" indent="-514350">
              <a:buAutoNum type="arabicPeriod"/>
            </a:pPr>
            <a:r>
              <a:rPr lang="ru-RU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развивающего обучения Л. В. </a:t>
            </a:r>
            <a:r>
              <a:rPr lang="ru-RU" b="1" i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Занкова</a:t>
            </a:r>
            <a:r>
              <a:rPr lang="ru-RU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AutoNum type="arabicPeriod"/>
            </a:pPr>
            <a:r>
              <a:rPr lang="ru-RU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развивающего обучения Д. Б. Эльконина — В. В. Давыдов</a:t>
            </a:r>
            <a:endParaRPr lang="ru-KZ" b="1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2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C382D179-FFD9-8749-C5EA-94A720159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367"/>
            <a:ext cx="10515600" cy="5660596"/>
          </a:xfrm>
        </p:spPr>
        <p:txBody>
          <a:bodyPr/>
          <a:lstStyle/>
          <a:p>
            <a:pPr marL="0" indent="360000" algn="just">
              <a:lnSpc>
                <a:spcPct val="100000"/>
              </a:lnSpc>
              <a:spcBef>
                <a:spcPts val="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«Комментируемое управление»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объединяет три действия учащихся: «мыслю», «говорю», «записываю». Этот прием делает учебную деятельность детей осмысленной и обеспечивает обратную связь в обучении. Учитель контролирует уровень знаний учащихся, обеспечивает их продвижение в овладении знаниями и умениями, вовремя может заметить отставание и т. п. С помощью комментируемого управления развивается логика рассуждений, доказательность, самостоятельность мышления; ученик ставится в положение учителя, управляющего классом, задающего общий темп учебной работы; средний и слабый тянутся за сильным учеником. Постепенно «комментируемое управление» переходит в доказательное комментирование — рассуждение в ходе выполнения учебного задания 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1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6F71782E-9BB6-CC42-8E29-442D6C06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algn="just"/>
            <a:r>
              <a:rPr lang="ru-RU" dirty="0"/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Киты» С. Н. Лысенковой применяются во взаимодействии с целым «шлейфом» методических приемов: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первом классе — без домашних заданий.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Домашнее задание по новой теме дается тогда, когда оно становится доступным для самостоятельного выполнения каждым.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Дифференцированный опрос: каждого ученика спрашивают в «его время» (тогда, когда он точно может ответить).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Воспитание организованности в ребенке, формирование у него умений учиться.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Взаимодействие с родителями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3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B022DC2B-857B-3CD8-2883-51CB0FB6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594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Гуманно-личностная технология Ш. А. Амонашвили</a:t>
            </a:r>
            <a:endParaRPr lang="ru-KZ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B2A891BF-15A8-CA0D-FA51-308240E6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7" y="937653"/>
            <a:ext cx="11446137" cy="5344813"/>
          </a:xfrm>
        </p:spPr>
        <p:txBody>
          <a:bodyPr>
            <a:no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основу педагогической технологии академика Академии образования, психолога и педагога Ш. А. Амонашвили положена теория обучения на содержательно-оценочной основе. В центре этой теории находится проблема формирования познавательной активности и самостоятельности школьников. По утверждению Ш. А. Амонашвили, отношение детей к учению зависит от характера процесса обучения, стиля общения педагога и детей, способов организации учебного материала и учебно-познавательной деятельности школьников, системы оценивания результатов обучения.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 этим определены целевые ориентации данной технологии: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Помощь ребенку в развитии его познавательных сил;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Стремление к идеалу воспитания — самовоспитанию;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Облагораживание души и сердца ребенка, его нравственное становление </a:t>
            </a:r>
            <a:endParaRPr lang="ru-K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6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азмұн 3">
            <a:extLst>
              <a:ext uri="{FF2B5EF4-FFF2-40B4-BE49-F238E27FC236}">
                <a16:creationId xmlns:a16="http://schemas.microsoft.com/office/drawing/2014/main" id="{3FF3F3E7-1F8D-B456-76B3-395EDE005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88" y="2897112"/>
            <a:ext cx="5151704" cy="3444521"/>
          </a:xfrm>
          <a:prstGeom prst="rect">
            <a:avLst/>
          </a:prstGeom>
        </p:spPr>
      </p:pic>
      <p:pic>
        <p:nvPicPr>
          <p:cNvPr id="5" name="Сурет 4">
            <a:extLst>
              <a:ext uri="{FF2B5EF4-FFF2-40B4-BE49-F238E27FC236}">
                <a16:creationId xmlns:a16="http://schemas.microsoft.com/office/drawing/2014/main" id="{56721481-D431-7468-3B5D-BFFB90AD5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26" y="2897112"/>
            <a:ext cx="6112720" cy="3478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67F46-1B5D-5257-6C64-018D48BC5FEA}"/>
              </a:ext>
            </a:extLst>
          </p:cNvPr>
          <p:cNvSpPr txBox="1"/>
          <p:nvPr/>
        </p:nvSpPr>
        <p:spPr>
          <a:xfrm>
            <a:off x="482304" y="482020"/>
            <a:ext cx="1136424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Советский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грузинский и российский педагог, кандидат педагогических наук, доктор психологических наук, с 1989 года академик АПН СССР, член Академии Педагогических Наук Украины, заведующий лабораторией гуманной педагогики в Московском городском педагогическом университете (МГПУ), почётный доктор Софийского Университета имени святого Климента </a:t>
            </a:r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Охридского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основатель Международного Центра Гуманной Педагогики, лауреат премии Правительства РФ в области образования, «Рыцарь Гуманной Педагогики», «Рыцарь детства».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Почётный гражданин Тбилиси.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0EAAEEDF-B2BD-9E5B-001D-382A7555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035"/>
            <a:ext cx="10515600" cy="5423928"/>
          </a:xfrm>
        </p:spPr>
        <p:txBody>
          <a:bodyPr>
            <a:norm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 концептуальные положения Ш. А. Амонашвили. Ребенок — целостная личность, которая стремится к развитию познавательных сил, к свободе и взрослению. Развитие познавательных сил мыслится Ш. А. Амонашвили как процесс преодоления все более усложняющихся препятствий. </a:t>
            </a: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обучения предлагается школьнику учителем извне, но при определенных условиях ученик может принимать предложенную учебную задачу как свободно выбранную (схему).</a:t>
            </a:r>
            <a:endParaRPr lang="ru-KZ" sz="3200" dirty="0"/>
          </a:p>
        </p:txBody>
      </p:sp>
    </p:spTree>
    <p:extLst>
      <p:ext uri="{BB962C8B-B14F-4D97-AF65-F5344CB8AC3E}">
        <p14:creationId xmlns:p14="http://schemas.microsoft.com/office/powerpoint/2010/main" val="705522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1A7F511C-9C62-80F3-A6A4-D0D7E9F7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184"/>
            <a:ext cx="10515600" cy="5918779"/>
          </a:xfrm>
        </p:spPr>
        <p:txBody>
          <a:bodyPr>
            <a:normAutofit fontScale="77500" lnSpcReduction="20000"/>
          </a:bodyPr>
          <a:lstStyle/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свойством познавательной деятельности является стремление к новому, поэтому необходима целенаправленная и своевременная смена объектов познания, становящихся новыми для школьника и соприкасающихся с его прошлым опытом. При этом в содержание обучения Ш. А. Амонашвили включил такие компоненты: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познавательное чтение,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письменно-речевая деятельность,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уроки родного языка («лингвистическое чутье»),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постижение прекрасного (уроки о природе),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математическое мышление и воображение,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общение, иноязычная речь, умение планировать работу, духовная жизнь, смелость и выносливость, постижение красоты всего окружающего, в том числе искусство, шахматы и другое.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мнению Амонашвили, учебно-познавательная деятельность имеет для школьника большой личностный смысл. Более того, ученик имеет потребность в успешной учебно-познавательной деятельности. Успех в учении — достижение личностно и общественно значимой цели учебной деятельности — переживается им как удовольствие и радость. Наоборот, неуспех вызывает чувство неудовлетворенности и огорчения. 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7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B28BEBDE-0642-77A4-47F5-61CD0E55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3" y="-1"/>
            <a:ext cx="10515600" cy="6239435"/>
          </a:xfrm>
        </p:spPr>
        <p:txBody>
          <a:bodyPr>
            <a:noAutofit/>
          </a:bodyPr>
          <a:lstStyle/>
          <a:p>
            <a:pPr marL="0" marR="0" lvl="0" indent="3600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большое значение имеет, как будут оценены успехи и неуспехи в учебно-познавательной деятельности ученика. Например, если оценка неуспеха сводится к выводу о неспособности ученика, а вместо сопереживания ему раздаются упреки и следует наказание, то такая оценка будет тормозить развитие школьника, не способствуя формированию положительных мотивов учебной деятельности.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 структуре учебно-познавательной деятельности Ш. А. Амонашвили выделил следующие компоненты: 1) осознание и принятие учеником учебно-познавательной задачи; 2) построение плана ее разрешения; 3) практическое разрешение задачи; 4) контроль над процессом разрешения задачи; 5) оценка результата в соответствии с эталоном (образцом результата учебно-познавательной деятельности); 6) постановка задач дальнейшего совершенствования приобретенных знаний и умений. </a:t>
            </a:r>
          </a:p>
          <a:p>
            <a:pPr marL="0" indent="360000">
              <a:lnSpc>
                <a:spcPct val="120000"/>
              </a:lnSpc>
              <a:spcBef>
                <a:spcPts val="0"/>
              </a:spcBef>
            </a:pP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77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E8B19017-4F3C-A5FB-F288-CE7B614D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972"/>
            <a:ext cx="10515600" cy="5864991"/>
          </a:xfrm>
        </p:spPr>
        <p:txBody>
          <a:bodyPr>
            <a:noAutofit/>
          </a:bodyPr>
          <a:lstStyle/>
          <a:p>
            <a:pPr marL="0" indent="360000" algn="just"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структура находит отражение и в структуре урока. Важной задачей обучения Ш. А. Амонашвили считает формирование у школьников умений содержательной оценки учебной деятельности, то есть умений соотносить ход и результат этой деятельности с намеченным эталоном. Оценка не завершает процесс обучения, а сопровождает его на всех этапах. При этом эталонами могут быть: планы, схемы, образцы объектов и процессов, понятия, законы, правила, принципы, способы деятельности, идеалы и т. п. Это своеобразные опоры для оценивания. Контроль в обучении входит в оценочную деятельность и не имеет самостоятельного смысла. В традиционной же системе обучения контроль приобретает самостоятельное значение, что ведет, по мнению автора теории, к насаждению страха, погоне за отметками, к формированию отрицательной мотивации учения (только ради отметки, похвалы). 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395726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D737DC2E-8E0A-D55D-1680-B1B553D3D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"/>
            <a:ext cx="10515600" cy="6026356"/>
          </a:xfrm>
        </p:spPr>
        <p:txBody>
          <a:bodyPr>
            <a:no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содержательной, стимулирующей оценки контроль служит средством выявления достижений и успехов школьников, а также их пробелов или ошибок. Содержательная оценка может быть двух видов: внешняя (коллективная оценка,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взаимооценка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сооценка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педагогом и т. п.) и внутренняя (рефлекторная) — самооценка. Давая ребенку обстоятельные и развернутые положительные оценки, в том числе в экспрессивных формах, учитель открывает ему перспективу самосовершенствования, создает о нем позитивное оценочное мнение в классе, пробуждает в нем чувство собственного достоинства. Вера педагога в ребенка рождает в нем ответную уверенность в собственных силах, а значит, будущие его успехи. Постепенно ученик подводится к осознанию смысла учебно-познавательной деятельности как своего продвижения в развитии. А это ведет к содержательной самооценке и самокритике. 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1349009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7FC39-B326-E868-5730-67DF8C86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16555"/>
            <a:ext cx="9144000" cy="10458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3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6009D812-80DF-E230-F176-F05EA883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9" y="433137"/>
            <a:ext cx="11069053" cy="5743826"/>
          </a:xfrm>
        </p:spPr>
        <p:txBody>
          <a:bodyPr>
            <a:noAutofit/>
          </a:bodyPr>
          <a:lstStyle/>
          <a:p>
            <a:pPr marL="0" indent="360000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личностно - ориентированного обучения, которая стала разрабатываться в 90-е годы ХХ века, является воплощением идей гуманистической философии, психологии (Р. Бернс, А. Маслоу, К. Роджерс и другие) и педагогики (М. Монтень, Ж. Ж. Руссо, Д. Дьюи, М. Монтессори, С.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Я. Корчак, Л. Н. Толстой, К. Д. Ушинский, С. Т. Шацкий, А. С. Макаренко, В. А. Сухомлинский и другие). </a:t>
            </a:r>
          </a:p>
          <a:p>
            <a:pPr marL="0" indent="360000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вклад в разработку теории и технологий личностно - ориентированного обучения внесли педагоги-новаторы 60—80-х годов ХХ века (И. П. Иванов, В. Ф. Шаталов, Е. Н. Ильин, С. Н. Лысенкова, Н. Н.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Палтышев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М. П. Щетинин, Ш. А. Амонашвили, И. П. Волков и другие). </a:t>
            </a:r>
          </a:p>
          <a:p>
            <a:pPr marL="0" indent="360000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Современными исследователями личностно-ориентированного образования являются ученые-педагоги Е. В.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Бондаревская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В. В. Сериков, А. В. Хуторской, И. С.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Якиманская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другие. </a:t>
            </a:r>
          </a:p>
          <a:p>
            <a:pPr marL="0" indent="360000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Главную особенность личностно - ориентированного подхода в педагогике составляет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признание ученика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главной действующей фигурой всего образовательного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00326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азмұн 2">
            <a:extLst>
              <a:ext uri="{FF2B5EF4-FFF2-40B4-BE49-F238E27FC236}">
                <a16:creationId xmlns:a16="http://schemas.microsoft.com/office/drawing/2014/main" id="{53F50284-D7AC-69F4-6023-C5453366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1263"/>
            <a:ext cx="10515600" cy="5695700"/>
          </a:xfrm>
        </p:spPr>
        <p:txBody>
          <a:bodyPr>
            <a:normAutofit fontScale="77500" lnSpcReduction="20000"/>
          </a:bodyPr>
          <a:lstStyle/>
          <a:p>
            <a:pPr marL="0" indent="360000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«В центре внимания педагога — уникальная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целостная личность ребенка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стремящаяся к максимальной реализации своих возможностей (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самоактуализа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ции), открытая для восприятия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нового опыта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способная на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осознанный и ответственный выбор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разнообразных жизненных ситуациях» [4, c. 65—66].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личностно - ориентированном образовательном процессе человек овладевает не только опытом применения знаний, способами решения познавательных и практических задач, творческим опытом, но и опытом «быть личностью» в смысле выполнения специфических личностных функций (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избирательности, рефлексии,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смыслоопределения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самореализации, социальной ответственности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других). В наиболее общем виде </a:t>
            </a:r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личностно  - ориентированного образования — </a:t>
            </a:r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условий, способствующих тому, чтобы при освоении любого компонента содержания образования развивалась сфера личностных функций индивида. </a:t>
            </a:r>
          </a:p>
          <a:p>
            <a:pPr marL="0" indent="360000"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педагогике (А. В. Хуторской и другие) охарактеризованы принципы обучения, которые наряду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метапринципами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педагогического процесса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культуросообразности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природосообразности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др.), а также традиционными принципами обучения и воспитания характерны для личностно-ориентированных технологий.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5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азмұн 3">
            <a:extLst>
              <a:ext uri="{FF2B5EF4-FFF2-40B4-BE49-F238E27FC236}">
                <a16:creationId xmlns:a16="http://schemas.microsoft.com/office/drawing/2014/main" id="{5CAEC800-BF6B-367D-3B4E-CDF689DCF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528" y="528638"/>
            <a:ext cx="9442383" cy="58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Кесте 4">
            <a:extLst>
              <a:ext uri="{FF2B5EF4-FFF2-40B4-BE49-F238E27FC236}">
                <a16:creationId xmlns:a16="http://schemas.microsoft.com/office/drawing/2014/main" id="{C2811F66-BF02-1EA1-F7B7-84FAD70AA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130536"/>
              </p:ext>
            </p:extLst>
          </p:nvPr>
        </p:nvGraphicFramePr>
        <p:xfrm>
          <a:off x="462011" y="174698"/>
          <a:ext cx="11261560" cy="6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809">
                  <a:extLst>
                    <a:ext uri="{9D8B030D-6E8A-4147-A177-3AD203B41FA5}">
                      <a16:colId xmlns:a16="http://schemas.microsoft.com/office/drawing/2014/main" val="3784770319"/>
                    </a:ext>
                  </a:extLst>
                </a:gridCol>
                <a:gridCol w="7907751">
                  <a:extLst>
                    <a:ext uri="{9D8B030D-6E8A-4147-A177-3AD203B41FA5}">
                      <a16:colId xmlns:a16="http://schemas.microsoft.com/office/drawing/2014/main" val="997791793"/>
                    </a:ext>
                  </a:extLst>
                </a:gridCol>
              </a:tblGrid>
              <a:tr h="491558">
                <a:tc>
                  <a:txBody>
                    <a:bodyPr/>
                    <a:lstStyle/>
                    <a:p>
                      <a:endParaRPr lang="ru-K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01302"/>
                  </a:ext>
                </a:extLst>
              </a:tr>
              <a:tr h="1094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субъектности и воспитания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Рассматривать ученика не как объект воздействий со стороны учителя, а как субъекта </a:t>
                      </a:r>
                    </a:p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учебно-познавательной деятельности, собственной жизнедеятельности и культуры в целом; </a:t>
                      </a:r>
                    </a:p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 заменять, а использовать, адаптировать и насыщать новым смыслом личностный (субъектный) опыт ученика в процессе обучения и воспитания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65380"/>
                  </a:ext>
                </a:extLst>
              </a:tr>
              <a:tr h="763696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личностного </a:t>
                      </a:r>
                    </a:p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целеполагания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Создавать условия для самоопределения учащихся по отношению к изучаемому материалу, </a:t>
                      </a:r>
                    </a:p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своим результатам обучения, в ходе которого учащиеся принимают ответственность за достижение целей обучения, приобретают навыки целеполагания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011256"/>
                  </a:ext>
                </a:extLst>
              </a:tr>
              <a:tr h="763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выбора индивидуальной образовательной траектории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Создавать условия для реализации учащимися своего права выбирать смысл, цели, содержание, темп, методы, средства, формы, критерии, оценки обучения; создавать собственные образовательные продукты, получая соответствующее развитие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5081"/>
                  </a:ext>
                </a:extLst>
              </a:tr>
              <a:tr h="763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метапредметных основ образовательного процесса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Выходить за рамки своей учебной дисциплины, изучая с учащимися фундаментальные образовательные объекты (закон, формула, экология и т. д.); способствовать тому, чтобы они овладевали способами мышления и деятельности 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65412"/>
                  </a:ext>
                </a:extLst>
              </a:tr>
              <a:tr h="763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продуктивности обучения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Рассматривать создание учащимися разнообразных когнитивных, творческих,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оргдеятельностных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продуктов, отличающихся от общепринятых образцов, как ценность образовательного процесса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937166"/>
                  </a:ext>
                </a:extLst>
              </a:tr>
              <a:tr h="763696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первичности образовательной продукции учащихся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Создавать условия для того, чтобы личностное содержание образования (идеи, версии, гипотезы, интерпретации и т. п.) опережало изучение общепринятых научных и культурных образцов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58250"/>
                  </a:ext>
                </a:extLst>
              </a:tr>
              <a:tr h="763696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развивающего характера обучения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Осуществлять обучение в зоне ближайшего развития ученика; создавать условия для овладения учениками не только системой знаний и умений, но и способами мышления и деятельности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0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84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Кесте 5">
            <a:extLst>
              <a:ext uri="{FF2B5EF4-FFF2-40B4-BE49-F238E27FC236}">
                <a16:creationId xmlns:a16="http://schemas.microsoft.com/office/drawing/2014/main" id="{F135155D-7045-D7C6-0243-9FDB0F591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81757"/>
              </p:ext>
            </p:extLst>
          </p:nvPr>
        </p:nvGraphicFramePr>
        <p:xfrm>
          <a:off x="656217" y="267846"/>
          <a:ext cx="11069618" cy="5999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7444">
                  <a:extLst>
                    <a:ext uri="{9D8B030D-6E8A-4147-A177-3AD203B41FA5}">
                      <a16:colId xmlns:a16="http://schemas.microsoft.com/office/drawing/2014/main" val="2508422188"/>
                    </a:ext>
                  </a:extLst>
                </a:gridCol>
                <a:gridCol w="7982174">
                  <a:extLst>
                    <a:ext uri="{9D8B030D-6E8A-4147-A177-3AD203B41FA5}">
                      <a16:colId xmlns:a16="http://schemas.microsoft.com/office/drawing/2014/main" val="611172291"/>
                    </a:ext>
                  </a:extLst>
                </a:gridCol>
              </a:tblGrid>
              <a:tr h="443569">
                <a:tc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926297"/>
                  </a:ext>
                </a:extLst>
              </a:tr>
              <a:tr h="765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вариативности 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Обеспечивать разнообразие содержания, методов и форм организации обучения и воспитания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6394"/>
                  </a:ext>
                </a:extLst>
              </a:tr>
              <a:tr h="1323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системно-ситуационного управления учебно-познавательной деятельностью 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Проектировать учебно-воспитательный процесс как последовательность ситуаций, в которых учащиеся ставят проблему, ищут ее решение, создают свой образовательный продукт, находятся в творческом поиске, соотносят свои результаты с аналогами; осуществлять постоянную обратную связь, рефлексию индивидуальной, групповой и коллективной учебно-познавательной деятельности, оперативную коррекцию педагогической деятель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195444"/>
                  </a:ext>
                </a:extLst>
              </a:tr>
              <a:tr h="82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образовательной рефлексии</a:t>
                      </a:r>
                    </a:p>
                    <a:p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Осуществлять рефлексивную деятельность: осознавать себя в образовательном процессе, то есть смыслы, способы и результаты своей деятельности, обнаруживать затруднения и проблемы и т. д.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159068"/>
                  </a:ext>
                </a:extLst>
              </a:tr>
              <a:tr h="873742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психотерапевтического характера взаимодействия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Создавать положительный эмоциональный фон в ходе обучения и воспитания; вовлекать учащихся в диалог, дискуссию,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смыслотворчество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которые способствуют социализации личности, формированию умений представить свою позицию, воспринимать позицию партнера и т. п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17598"/>
                  </a:ext>
                </a:extLst>
              </a:tr>
              <a:tr h="1694407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Принцип сотрудничества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Формировать учащегося как субъекта учебно-познавательной деятельности путем включения его в совместную деятельность с другими участниками учебного процесса, для которой характерны: четкое осознание единства целей, разграничение функций сотрудничающих сторон, взаимная помощь в реализации целей, взаимное делегирование полномочий.</a:t>
                      </a:r>
                      <a:endParaRPr lang="ru-KZ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505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45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азмұн 3">
            <a:extLst>
              <a:ext uri="{FF2B5EF4-FFF2-40B4-BE49-F238E27FC236}">
                <a16:creationId xmlns:a16="http://schemas.microsoft.com/office/drawing/2014/main" id="{BCE0DDB1-A632-2F7B-C36C-90ECBD66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09" y="430306"/>
            <a:ext cx="10542494" cy="57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F89DD4F9-8B87-A257-25F7-5FEB4D8A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276"/>
            <a:ext cx="10515600" cy="101185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Педагогика сотрудничества: концептуальные основы, дидактический активизирующий и развивающие комплексы</a:t>
            </a:r>
            <a:endParaRPr lang="ru-KZ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346AB22A-3784-F8B4-FBE4-5AE46DDB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126376"/>
            <a:ext cx="11241741" cy="55063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 основные идеи учителя-новаторы впервые изложили в совместно разработанном документе под названием «Педагогика сотрудничества», который был опубликован в «Учительской газете» 19 октября 1986 года. С тех пор представляемое ими направление в образовательной теории и практике называется педагогикой сотрудничества.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стержневое понятие гуманно-личностных технологий. Оно трактуется как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совместной развивающей деятельности взрослых и детей на основе взаимопонимания, проникновения в духовный мир друг друга, совместного анализа хода и результатов этой деятельности (по Г. К.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Селевко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K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652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3314</Words>
  <Application>Microsoft Office PowerPoint</Application>
  <PresentationFormat>Кең экран</PresentationFormat>
  <Paragraphs>135</Paragraphs>
  <Slides>29</Slides>
  <Notes>0</Notes>
  <HiddenSlides>0</HiddenSlides>
  <MMClips>0</MMClips>
  <ScaleCrop>false</ScaleCrop>
  <HeadingPairs>
    <vt:vector size="6" baseType="variant">
      <vt:variant>
        <vt:lpstr>Қолданылған қаріптер</vt:lpstr>
      </vt:variant>
      <vt:variant>
        <vt:i4>4</vt:i4>
      </vt:variant>
      <vt:variant>
        <vt:lpstr>Тақырып</vt:lpstr>
      </vt:variant>
      <vt:variant>
        <vt:i4>1</vt:i4>
      </vt:variant>
      <vt:variant>
        <vt:lpstr>Слайд тақырыптары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Тема Office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2. Педагогика сотрудничества: концептуальные основы, дидактический активизирующий и развивающие комплексы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Опорные схемы</vt:lpstr>
      <vt:lpstr>PowerPoint презентациясы</vt:lpstr>
      <vt:lpstr>PowerPoint презентациясы</vt:lpstr>
      <vt:lpstr>Гуманно-личностная технология Ш. А. Амонашвили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тему: Лидерство как феномен современного общества.   Личные качества лидера и влияние на историю и политику.</dc:title>
  <dc:creator>Зайдулла Балжан</dc:creator>
  <cp:lastModifiedBy>им. Ы.Алтынсарина НАО</cp:lastModifiedBy>
  <cp:revision>45</cp:revision>
  <dcterms:created xsi:type="dcterms:W3CDTF">2022-12-15T07:02:10Z</dcterms:created>
  <dcterms:modified xsi:type="dcterms:W3CDTF">2023-04-25T09:52:03Z</dcterms:modified>
</cp:coreProperties>
</file>